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5335E-893D-4618-8246-2DADCDCE6FA1}" v="12" dt="2023-01-18T16:34:03.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415"/>
        <p:guide pos="277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ndi, Federica" userId="4e3865d9-1f84-402d-b0f4-451128ee72ff" providerId="ADAL" clId="{6615335E-893D-4618-8246-2DADCDCE6FA1}"/>
    <pc:docChg chg="modSld">
      <pc:chgData name="Lorandi, Federica" userId="4e3865d9-1f84-402d-b0f4-451128ee72ff" providerId="ADAL" clId="{6615335E-893D-4618-8246-2DADCDCE6FA1}" dt="2023-01-18T16:34:03.410" v="10" actId="20577"/>
      <pc:docMkLst>
        <pc:docMk/>
      </pc:docMkLst>
      <pc:sldChg chg="modSp mod">
        <pc:chgData name="Lorandi, Federica" userId="4e3865d9-1f84-402d-b0f4-451128ee72ff" providerId="ADAL" clId="{6615335E-893D-4618-8246-2DADCDCE6FA1}" dt="2023-01-18T16:33:35.569" v="8" actId="14100"/>
        <pc:sldMkLst>
          <pc:docMk/>
          <pc:sldMk cId="1904366266" sldId="258"/>
        </pc:sldMkLst>
        <pc:spChg chg="mod">
          <ac:chgData name="Lorandi, Federica" userId="4e3865d9-1f84-402d-b0f4-451128ee72ff" providerId="ADAL" clId="{6615335E-893D-4618-8246-2DADCDCE6FA1}" dt="2023-01-18T16:33:35.569" v="8" actId="14100"/>
          <ac:spMkLst>
            <pc:docMk/>
            <pc:sldMk cId="1904366266" sldId="258"/>
            <ac:spMk id="3" creationId="{CFEF13BE-FFD7-0979-59A3-7F43748B9931}"/>
          </ac:spMkLst>
        </pc:spChg>
        <pc:spChg chg="mod">
          <ac:chgData name="Lorandi, Federica" userId="4e3865d9-1f84-402d-b0f4-451128ee72ff" providerId="ADAL" clId="{6615335E-893D-4618-8246-2DADCDCE6FA1}" dt="2023-01-18T16:33:03.678" v="3" actId="108"/>
          <ac:spMkLst>
            <pc:docMk/>
            <pc:sldMk cId="1904366266" sldId="258"/>
            <ac:spMk id="5" creationId="{E745AEB3-B0F3-1DC0-077A-46F42B4D095F}"/>
          </ac:spMkLst>
        </pc:spChg>
      </pc:sldChg>
      <pc:sldChg chg="modSp mod">
        <pc:chgData name="Lorandi, Federica" userId="4e3865d9-1f84-402d-b0f4-451128ee72ff" providerId="ADAL" clId="{6615335E-893D-4618-8246-2DADCDCE6FA1}" dt="2023-01-18T16:33:44.314" v="9" actId="1076"/>
        <pc:sldMkLst>
          <pc:docMk/>
          <pc:sldMk cId="2374205523" sldId="260"/>
        </pc:sldMkLst>
        <pc:spChg chg="mod">
          <ac:chgData name="Lorandi, Federica" userId="4e3865d9-1f84-402d-b0f4-451128ee72ff" providerId="ADAL" clId="{6615335E-893D-4618-8246-2DADCDCE6FA1}" dt="2023-01-18T16:33:44.314" v="9" actId="1076"/>
          <ac:spMkLst>
            <pc:docMk/>
            <pc:sldMk cId="2374205523" sldId="260"/>
            <ac:spMk id="5" creationId="{E745AEB3-B0F3-1DC0-077A-46F42B4D095F}"/>
          </ac:spMkLst>
        </pc:spChg>
      </pc:sldChg>
      <pc:sldChg chg="modSp mod">
        <pc:chgData name="Lorandi, Federica" userId="4e3865d9-1f84-402d-b0f4-451128ee72ff" providerId="ADAL" clId="{6615335E-893D-4618-8246-2DADCDCE6FA1}" dt="2023-01-18T16:34:03.410" v="10" actId="20577"/>
        <pc:sldMkLst>
          <pc:docMk/>
          <pc:sldMk cId="2670973217" sldId="264"/>
        </pc:sldMkLst>
        <pc:spChg chg="mod">
          <ac:chgData name="Lorandi, Federica" userId="4e3865d9-1f84-402d-b0f4-451128ee72ff" providerId="ADAL" clId="{6615335E-893D-4618-8246-2DADCDCE6FA1}" dt="2023-01-18T16:34:03.410" v="10" actId="20577"/>
          <ac:spMkLst>
            <pc:docMk/>
            <pc:sldMk cId="2670973217" sldId="264"/>
            <ac:spMk id="5" creationId="{E745AEB3-B0F3-1DC0-077A-46F42B4D095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ivil-protection-humanitarian-aid.ec.europa.e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ueducationinmotion.vice.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lt-LT" sz="1800">
                <a:solidFill>
                  <a:schemeClr val="bg1"/>
                </a:solidFill>
              </a:rPr>
              <a:t>Informacija mokslo įstaigoms ir dėstytojams </a:t>
            </a:r>
            <a:endParaRPr lang="en-GB" sz="1800">
              <a:solidFill>
                <a:schemeClr val="bg1"/>
              </a:solidFill>
            </a:endParaRP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es-ES" sz="2800" b="1">
                <a:solidFill>
                  <a:schemeClr val="bg1"/>
                </a:solidFill>
                <a:cs typeface="Arial" panose="020B0604020202020204" pitchFamily="34" charset="0"/>
              </a:rPr>
              <a:t>ES </a:t>
            </a:r>
            <a:r>
              <a:rPr lang="es-ES" sz="2800" b="1" err="1">
                <a:solidFill>
                  <a:schemeClr val="bg1"/>
                </a:solidFill>
                <a:cs typeface="Arial" panose="020B0604020202020204" pitchFamily="34" charset="0"/>
              </a:rPr>
              <a:t>vaidmuo</a:t>
            </a:r>
            <a:r>
              <a:rPr lang="es-ES" sz="2800" b="1">
                <a:solidFill>
                  <a:schemeClr val="bg1"/>
                </a:solidFill>
                <a:cs typeface="Arial" panose="020B0604020202020204" pitchFamily="34" charset="0"/>
              </a:rPr>
              <a:t> </a:t>
            </a:r>
            <a:r>
              <a:rPr lang="es-ES" sz="2800" b="1" err="1">
                <a:solidFill>
                  <a:schemeClr val="bg1"/>
                </a:solidFill>
                <a:cs typeface="Arial" panose="020B0604020202020204" pitchFamily="34" charset="0"/>
              </a:rPr>
              <a:t>humanitarinės</a:t>
            </a:r>
            <a:r>
              <a:rPr lang="es-ES" sz="2800" b="1">
                <a:solidFill>
                  <a:schemeClr val="bg1"/>
                </a:solidFill>
                <a:cs typeface="Arial" panose="020B0604020202020204" pitchFamily="34" charset="0"/>
              </a:rPr>
              <a:t> </a:t>
            </a:r>
            <a:r>
              <a:rPr lang="es-ES" sz="2800" b="1" err="1">
                <a:solidFill>
                  <a:schemeClr val="bg1"/>
                </a:solidFill>
                <a:cs typeface="Arial" panose="020B0604020202020204" pitchFamily="34" charset="0"/>
              </a:rPr>
              <a:t>pagalbos</a:t>
            </a:r>
            <a:r>
              <a:rPr lang="es-ES" sz="2800" b="1">
                <a:solidFill>
                  <a:schemeClr val="bg1"/>
                </a:solidFill>
                <a:cs typeface="Arial" panose="020B0604020202020204" pitchFamily="34" charset="0"/>
              </a:rPr>
              <a:t> </a:t>
            </a:r>
            <a:r>
              <a:rPr lang="es-ES" sz="2800" b="1" err="1">
                <a:solidFill>
                  <a:schemeClr val="bg1"/>
                </a:solidFill>
                <a:cs typeface="Arial" panose="020B0604020202020204" pitchFamily="34" charset="0"/>
              </a:rPr>
              <a:t>operacijose</a:t>
            </a:r>
            <a:r>
              <a:rPr lang="es-ES" sz="2800" b="1">
                <a:solidFill>
                  <a:schemeClr val="bg1"/>
                </a:solidFill>
                <a:cs typeface="Arial" panose="020B0604020202020204" pitchFamily="34" charset="0"/>
              </a:rPr>
              <a:t> </a:t>
            </a:r>
            <a:endParaRPr lang="fr-FR" sz="280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62145" y="1675248"/>
            <a:ext cx="6791416"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latin typeface="Calibri Light" panose="020F0302020204030204" pitchFamily="34" charset="0"/>
                <a:cs typeface="Calibri Light" panose="020F0302020204030204" pitchFamily="34" charset="0"/>
              </a:rPr>
            </a:br>
            <a:r>
              <a:rPr lang="lt-LT" sz="2000">
                <a:latin typeface="Calibri Light" panose="020F0302020204030204" pitchFamily="34" charset="0"/>
                <a:cs typeface="Calibri Light" panose="020F0302020204030204" pitchFamily="34" charset="0"/>
              </a:rPr>
              <a:t>Pasidalinkite informacine medžiaga savo socialinių tinklų paskirose arba naujienlaiškiuose, o plakatus atsispausdinkite ir iškabinkite skelbimų lentose. Taip pat, galite papasakoti savo studentams apie konkursą auditorijose. Nedvejodami pritaikykite medžiagas pagal savo poreikius. </a:t>
            </a:r>
          </a:p>
          <a:p>
            <a:endParaRPr lang="lt-LT" sz="2000">
              <a:latin typeface="Calibri Light" panose="020F0302020204030204" pitchFamily="34" charset="0"/>
              <a:cs typeface="Calibri Light" panose="020F0302020204030204" pitchFamily="34" charset="0"/>
            </a:endParaRPr>
          </a:p>
          <a:p>
            <a:endParaRPr lang="lt-LT" sz="2000">
              <a:latin typeface="Calibri Light" panose="020F0302020204030204" pitchFamily="34" charset="0"/>
              <a:cs typeface="Calibri Light" panose="020F0302020204030204" pitchFamily="34" charset="0"/>
            </a:endParaRPr>
          </a:p>
          <a:p>
            <a:r>
              <a:rPr lang="lt-LT" sz="2000" b="1">
                <a:latin typeface="Calibri Light" panose="020F0302020204030204" pitchFamily="34" charset="0"/>
                <a:cs typeface="Calibri Light" panose="020F0302020204030204" pitchFamily="34" charset="0"/>
              </a:rPr>
              <a:t>Mūsų medžiagos: </a:t>
            </a:r>
          </a:p>
          <a:p>
            <a:endParaRPr lang="lt-LT" sz="200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lt-LT" sz="2000">
                <a:latin typeface="Calibri Light" panose="020F0302020204030204" pitchFamily="34" charset="0"/>
                <a:cs typeface="Calibri Light" panose="020F0302020204030204" pitchFamily="34" charset="0"/>
              </a:rPr>
              <a:t>vaizdo įrašo konkurso reklamjuostė; </a:t>
            </a:r>
          </a:p>
          <a:p>
            <a:pPr marL="342900" indent="-342900">
              <a:buFont typeface="Arial" panose="020B0604020202020204" pitchFamily="34" charset="0"/>
              <a:buChar char="•"/>
            </a:pPr>
            <a:r>
              <a:rPr lang="lt-LT" sz="2000">
                <a:latin typeface="Calibri Light" panose="020F0302020204030204" pitchFamily="34" charset="0"/>
                <a:cs typeface="Calibri Light" panose="020F0302020204030204" pitchFamily="34" charset="0"/>
              </a:rPr>
              <a:t>vaizdo įrašo konkurso plakatas; </a:t>
            </a:r>
          </a:p>
          <a:p>
            <a:pPr marL="342900" indent="-342900">
              <a:buFont typeface="Arial" panose="020B0604020202020204" pitchFamily="34" charset="0"/>
              <a:buChar char="•"/>
            </a:pPr>
            <a:r>
              <a:rPr lang="lt-LT" sz="2000">
                <a:latin typeface="Calibri Light" panose="020F0302020204030204" pitchFamily="34" charset="0"/>
                <a:cs typeface="Calibri Light" panose="020F0302020204030204" pitchFamily="34" charset="0"/>
              </a:rPr>
              <a:t>paruošta naudojimui socialinių tinklų kopija ir vaizdinė priemonė, reguliuojama kvadratiniu ir stačiakampiu ppt. formatu. </a:t>
            </a:r>
          </a:p>
          <a:p>
            <a:endParaRPr lang="lt-LT" sz="2000">
              <a:latin typeface="Calibri Light" panose="020F0302020204030204" pitchFamily="34" charset="0"/>
              <a:cs typeface="Calibri Light" panose="020F0302020204030204" pitchFamily="34" charset="0"/>
            </a:endParaRPr>
          </a:p>
          <a:p>
            <a:r>
              <a:rPr lang="lt-LT" sz="2000">
                <a:latin typeface="Calibri Light" panose="020F0302020204030204" pitchFamily="34" charset="0"/>
                <a:cs typeface="Calibri Light" panose="020F0302020204030204" pitchFamily="34" charset="0"/>
              </a:rPr>
              <a:t>Juos galima atsisiųsti iš įrankių rinkinio. </a:t>
            </a:r>
            <a:endParaRPr lang="en-GB" sz="200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757972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500" b="1">
                <a:solidFill>
                  <a:srgbClr val="FFFFFF"/>
                </a:solidFill>
                <a:latin typeface="Calibri" panose="020F0502020204030204" pitchFamily="34" charset="0"/>
                <a:cs typeface="Calibri" panose="020F0502020204030204" pitchFamily="34" charset="0"/>
              </a:rPr>
              <a:t>7. Padėkite mums skleisti žinią </a:t>
            </a:r>
            <a:endParaRPr lang="en-GB" sz="3500" b="1">
              <a:solidFill>
                <a:srgbClr val="FFFFFF"/>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437476" y="586224"/>
            <a:ext cx="6096001" cy="6017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000" b="1">
                <a:solidFill>
                  <a:srgbClr val="FFFFFF"/>
                </a:solidFill>
                <a:latin typeface="Calibri" panose="020F0502020204030204" pitchFamily="34" charset="0"/>
                <a:cs typeface="Calibri" panose="020F0502020204030204" pitchFamily="34" charset="0"/>
              </a:rPr>
              <a:t>Sužinokite daugiau: </a:t>
            </a:r>
          </a:p>
          <a:p>
            <a:endParaRPr lang="lt-LT" sz="3000" b="1">
              <a:solidFill>
                <a:srgbClr val="FFFFFF"/>
              </a:solidFill>
              <a:latin typeface="Calibri" panose="020F0502020204030204" pitchFamily="34" charset="0"/>
              <a:cs typeface="Calibri" panose="020F0502020204030204" pitchFamily="34" charset="0"/>
            </a:endParaRPr>
          </a:p>
          <a:p>
            <a:r>
              <a:rPr lang="lt-LT" sz="3000" b="1">
                <a:solidFill>
                  <a:srgbClr val="FFFFFF"/>
                </a:solidFill>
                <a:latin typeface="Calibri" panose="020F0502020204030204" pitchFamily="34" charset="0"/>
                <a:cs typeface="Calibri" panose="020F0502020204030204" pitchFamily="34" charset="0"/>
              </a:rPr>
              <a:t>Apsilankykite DG ECHO svetainėje: </a:t>
            </a:r>
          </a:p>
          <a:p>
            <a:r>
              <a:rPr lang="lt-LT" sz="3000" b="1">
                <a:solidFill>
                  <a:srgbClr val="FFFFFF"/>
                </a:solidFill>
                <a:latin typeface="Calibri" panose="020F0502020204030204" pitchFamily="34" charset="0"/>
                <a:cs typeface="Calibri" panose="020F0502020204030204" pitchFamily="34" charset="0"/>
                <a:hlinkClick r:id="rId3"/>
              </a:rPr>
              <a:t>https://civil-protection-humanitarian-aid.ec.europa.eu/</a:t>
            </a:r>
            <a:endParaRPr lang="en-GB" sz="3000" b="1">
              <a:solidFill>
                <a:srgbClr val="FFFFFF"/>
              </a:solidFill>
              <a:latin typeface="Calibri" panose="020F0502020204030204" pitchFamily="34" charset="0"/>
              <a:cs typeface="Calibri" panose="020F0502020204030204" pitchFamily="34" charset="0"/>
            </a:endParaRPr>
          </a:p>
          <a:p>
            <a:r>
              <a:rPr lang="lt-LT" sz="3000" b="1">
                <a:solidFill>
                  <a:srgbClr val="FFFFFF"/>
                </a:solidFill>
                <a:latin typeface="Calibri" panose="020F0502020204030204" pitchFamily="34" charset="0"/>
                <a:cs typeface="Calibri" panose="020F0502020204030204" pitchFamily="34" charset="0"/>
              </a:rPr>
              <a:t> </a:t>
            </a:r>
          </a:p>
          <a:p>
            <a:r>
              <a:rPr lang="lt-LT" sz="3000" b="1">
                <a:solidFill>
                  <a:srgbClr val="FFFFFF"/>
                </a:solidFill>
                <a:latin typeface="Calibri" panose="020F0502020204030204" pitchFamily="34" charset="0"/>
                <a:cs typeface="Calibri" panose="020F0502020204030204" pitchFamily="34" charset="0"/>
              </a:rPr>
              <a:t>Sekite DG ECHO: </a:t>
            </a:r>
          </a:p>
          <a:p>
            <a:r>
              <a:rPr lang="lt-LT" sz="3000" b="1">
                <a:solidFill>
                  <a:srgbClr val="FFFFFF"/>
                </a:solidFill>
                <a:latin typeface="Calibri" panose="020F0502020204030204" pitchFamily="34" charset="0"/>
                <a:cs typeface="Calibri" panose="020F0502020204030204" pitchFamily="34" charset="0"/>
              </a:rPr>
              <a:t> </a:t>
            </a:r>
          </a:p>
          <a:p>
            <a:r>
              <a:rPr lang="lt-LT" sz="3000" b="1">
                <a:solidFill>
                  <a:srgbClr val="FFFFFF"/>
                </a:solidFill>
                <a:latin typeface="Calibri" panose="020F0502020204030204" pitchFamily="34" charset="0"/>
                <a:cs typeface="Calibri" panose="020F0502020204030204" pitchFamily="34" charset="0"/>
              </a:rPr>
              <a:t>Facebook @ec.humanitarian.aid   </a:t>
            </a:r>
          </a:p>
          <a:p>
            <a:r>
              <a:rPr lang="lt-LT" sz="3000" b="1">
                <a:solidFill>
                  <a:srgbClr val="FFFFFF"/>
                </a:solidFill>
                <a:latin typeface="Calibri" panose="020F0502020204030204" pitchFamily="34" charset="0"/>
                <a:cs typeface="Calibri" panose="020F0502020204030204" pitchFamily="34" charset="0"/>
              </a:rPr>
              <a:t>Twitter @eu_echo   </a:t>
            </a:r>
          </a:p>
          <a:p>
            <a:r>
              <a:rPr lang="lt-LT" sz="3000" b="1">
                <a:solidFill>
                  <a:srgbClr val="FFFFFF"/>
                </a:solidFill>
                <a:latin typeface="Calibri" panose="020F0502020204030204" pitchFamily="34" charset="0"/>
                <a:cs typeface="Calibri" panose="020F0502020204030204" pitchFamily="34" charset="0"/>
              </a:rPr>
              <a:t>Instagram: @eu_echo  </a:t>
            </a:r>
          </a:p>
          <a:p>
            <a:r>
              <a:rPr lang="lt-LT" sz="3000" b="1">
                <a:solidFill>
                  <a:srgbClr val="FFFFFF"/>
                </a:solidFill>
                <a:latin typeface="Calibri" panose="020F0502020204030204" pitchFamily="34" charset="0"/>
                <a:cs typeface="Calibri" panose="020F0502020204030204" pitchFamily="34" charset="0"/>
              </a:rPr>
              <a:t>#EducationNoMatterWhat  </a:t>
            </a:r>
            <a:br>
              <a:rPr lang="en-GB" sz="2500">
                <a:solidFill>
                  <a:srgbClr val="FFFFFF"/>
                </a:solidFill>
                <a:latin typeface="Calibri" panose="020F0502020204030204" pitchFamily="34" charset="0"/>
                <a:cs typeface="Calibri" panose="020F0502020204030204" pitchFamily="34" charset="0"/>
              </a:rPr>
            </a:br>
            <a:endParaRPr lang="en-GB" sz="25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71725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solidFill>
                  <a:srgbClr val="FFFFFF"/>
                </a:solidFill>
              </a:rPr>
              <a:t>Contents</a:t>
            </a:r>
            <a:endParaRPr lang="en-GB" sz="4800"/>
          </a:p>
        </p:txBody>
      </p:sp>
      <p:sp>
        <p:nvSpPr>
          <p:cNvPr id="8" name="Rectangle 7">
            <a:extLst>
              <a:ext uri="{FF2B5EF4-FFF2-40B4-BE49-F238E27FC236}">
                <a16:creationId xmlns:a16="http://schemas.microsoft.com/office/drawing/2014/main" id="{783FB882-753D-411E-5684-490A80950908}"/>
              </a:ext>
            </a:extLst>
          </p:cNvPr>
          <p:cNvSpPr/>
          <p:nvPr/>
        </p:nvSpPr>
        <p:spPr>
          <a:xfrm>
            <a:off x="657726" y="1989221"/>
            <a:ext cx="5858484"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6" y="2630905"/>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6" y="3946357"/>
            <a:ext cx="865354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6" y="4604083"/>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6" y="5277852"/>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7" y="5919536"/>
            <a:ext cx="3932028"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31919" y="1989221"/>
            <a:ext cx="8964144"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400">
                <a:solidFill>
                  <a:schemeClr val="bg1"/>
                </a:solidFill>
              </a:rPr>
              <a:t>1. Išsilavinimas, kad ir kas benutiktų: kvietimas </a:t>
            </a:r>
            <a:br>
              <a:rPr lang="en-GB" sz="2400">
                <a:solidFill>
                  <a:schemeClr val="bg1"/>
                </a:solidFill>
              </a:rPr>
            </a:br>
            <a:br>
              <a:rPr lang="en-GB" sz="2400">
                <a:solidFill>
                  <a:schemeClr val="bg1"/>
                </a:solidFill>
              </a:rPr>
            </a:br>
            <a:r>
              <a:rPr lang="pl-PL" sz="2400">
                <a:solidFill>
                  <a:schemeClr val="bg1"/>
                </a:solidFill>
              </a:rPr>
              <a:t>2. Apie ką yra ši kampanija? </a:t>
            </a:r>
            <a:br>
              <a:rPr lang="en-GB" sz="2400">
                <a:solidFill>
                  <a:schemeClr val="bg1"/>
                </a:solidFill>
              </a:rPr>
            </a:br>
            <a:br>
              <a:rPr lang="en-GB" sz="2400">
                <a:solidFill>
                  <a:schemeClr val="bg1"/>
                </a:solidFill>
              </a:rPr>
            </a:br>
            <a:r>
              <a:rPr lang="en-GB" sz="2400">
                <a:solidFill>
                  <a:schemeClr val="bg1"/>
                </a:solidFill>
              </a:rPr>
              <a:t>3. Kas </a:t>
            </a:r>
            <a:r>
              <a:rPr lang="en-GB" sz="2400" err="1">
                <a:solidFill>
                  <a:schemeClr val="bg1"/>
                </a:solidFill>
              </a:rPr>
              <a:t>vykdo</a:t>
            </a:r>
            <a:r>
              <a:rPr lang="en-GB" sz="2400">
                <a:solidFill>
                  <a:schemeClr val="bg1"/>
                </a:solidFill>
              </a:rPr>
              <a:t> </a:t>
            </a:r>
            <a:r>
              <a:rPr lang="en-GB" sz="2400" err="1">
                <a:solidFill>
                  <a:schemeClr val="bg1"/>
                </a:solidFill>
              </a:rPr>
              <a:t>šią</a:t>
            </a:r>
            <a:r>
              <a:rPr lang="en-GB" sz="2400">
                <a:solidFill>
                  <a:schemeClr val="bg1"/>
                </a:solidFill>
              </a:rPr>
              <a:t> </a:t>
            </a:r>
            <a:r>
              <a:rPr lang="en-GB" sz="2400" err="1">
                <a:solidFill>
                  <a:schemeClr val="bg1"/>
                </a:solidFill>
              </a:rPr>
              <a:t>kampaniją</a:t>
            </a:r>
            <a:r>
              <a:rPr lang="en-GB" sz="2400">
                <a:solidFill>
                  <a:schemeClr val="bg1"/>
                </a:solidFill>
              </a:rPr>
              <a:t>? </a:t>
            </a:r>
            <a:br>
              <a:rPr lang="en-GB" sz="2400">
                <a:solidFill>
                  <a:schemeClr val="bg1"/>
                </a:solidFill>
              </a:rPr>
            </a:br>
            <a:br>
              <a:rPr lang="en-GB" sz="2400">
                <a:solidFill>
                  <a:schemeClr val="bg1"/>
                </a:solidFill>
              </a:rPr>
            </a:br>
            <a:r>
              <a:rPr lang="lt-LT" sz="2400">
                <a:solidFill>
                  <a:schemeClr val="bg1"/>
                </a:solidFill>
              </a:rPr>
              <a:t>4. Kaip ES remia švietimą humanitarinės pagalbos srityje? </a:t>
            </a:r>
            <a:br>
              <a:rPr lang="en-GB" sz="2400">
                <a:solidFill>
                  <a:schemeClr val="bg1"/>
                </a:solidFill>
              </a:rPr>
            </a:br>
            <a:br>
              <a:rPr lang="en-GB" sz="2400">
                <a:solidFill>
                  <a:schemeClr val="bg1"/>
                </a:solidFill>
              </a:rPr>
            </a:br>
            <a:r>
              <a:rPr lang="lt-LT" sz="2400">
                <a:solidFill>
                  <a:schemeClr val="bg1"/>
                </a:solidFill>
              </a:rPr>
              <a:t>5. Kaip dėstytojai gali dalyvauti kampanijoje? </a:t>
            </a:r>
            <a:br>
              <a:rPr lang="en-GB" sz="2400">
                <a:solidFill>
                  <a:schemeClr val="bg1"/>
                </a:solidFill>
              </a:rPr>
            </a:br>
            <a:br>
              <a:rPr lang="en-GB" sz="2400">
                <a:solidFill>
                  <a:schemeClr val="bg1"/>
                </a:solidFill>
              </a:rPr>
            </a:br>
            <a:r>
              <a:rPr lang="fi-FI" sz="2400">
                <a:solidFill>
                  <a:schemeClr val="bg1"/>
                </a:solidFill>
              </a:rPr>
              <a:t>6. Kaip studentai gali dalyvauti kampanijoje? </a:t>
            </a:r>
            <a:br>
              <a:rPr lang="en-GB" sz="2400">
                <a:solidFill>
                  <a:schemeClr val="bg1"/>
                </a:solidFill>
              </a:rPr>
            </a:br>
            <a:br>
              <a:rPr lang="en-GB" sz="2400">
                <a:solidFill>
                  <a:schemeClr val="bg1"/>
                </a:solidFill>
              </a:rPr>
            </a:br>
            <a:r>
              <a:rPr lang="lt-LT" sz="2400">
                <a:solidFill>
                  <a:schemeClr val="bg1"/>
                </a:solidFill>
              </a:rPr>
              <a:t>7. Padėkite mums skleisti žinią </a:t>
            </a:r>
            <a:br>
              <a:rPr lang="en-GB">
                <a:solidFill>
                  <a:schemeClr val="bg1"/>
                </a:solidFill>
              </a:rPr>
            </a:br>
            <a:endParaRPr lang="en-GB">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27" y="54716"/>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500" b="1">
                <a:solidFill>
                  <a:srgbClr val="FFFFFF"/>
                </a:solidFill>
                <a:latin typeface="Calibri" panose="020F0502020204030204" pitchFamily="34" charset="0"/>
                <a:cs typeface="Calibri" panose="020F0502020204030204" pitchFamily="34" charset="0"/>
              </a:rPr>
              <a:t>1. Išsilavinimas, kad ir kas benutiktų: kvietimas</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2301485"/>
            <a:ext cx="772427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000"/>
              <a:t>ES kreipiasi į studentus, siekdama geriau suprasti švietimo poveikį ir svarbą krizės sąlygomis. </a:t>
            </a:r>
          </a:p>
          <a:p>
            <a:endParaRPr lang="lt-LT" sz="1800">
              <a:effectLst/>
              <a:latin typeface="+mn-lt"/>
            </a:endParaRPr>
          </a:p>
          <a:p>
            <a:r>
              <a:rPr lang="lt-LT" sz="2000" b="1"/>
              <a:t>Jūs</a:t>
            </a:r>
            <a:r>
              <a:rPr lang="lt-LT" sz="2000"/>
              <a:t>, kaip žiniasklaidos / filmų / žurnalistikos dėstytojai, turite unikalią galimybę: </a:t>
            </a:r>
          </a:p>
          <a:p>
            <a:endParaRPr lang="lt-LT" sz="1800">
              <a:effectLst/>
              <a:latin typeface="+mn-lt"/>
            </a:endParaRPr>
          </a:p>
          <a:p>
            <a:pPr marL="285750" indent="-285750">
              <a:buFont typeface="Arial" panose="020B0604020202020204" pitchFamily="34" charset="0"/>
              <a:buChar char="•"/>
            </a:pPr>
            <a:r>
              <a:rPr lang="lt-LT" sz="2000" b="1"/>
              <a:t>šviesti mokinius ir padėti jiems susimąstyti apie švietimo svarbą ir teigiamą poveikį jaunimui krizės sąlygomis; </a:t>
            </a:r>
          </a:p>
          <a:p>
            <a:pPr marL="285750" indent="-285750">
              <a:buFont typeface="Arial" panose="020B0604020202020204" pitchFamily="34" charset="0"/>
              <a:buChar char="•"/>
            </a:pPr>
            <a:endParaRPr lang="lt-LT" sz="2000" b="1"/>
          </a:p>
          <a:p>
            <a:pPr marL="285750" indent="-285750">
              <a:buFont typeface="Arial" panose="020B0604020202020204" pitchFamily="34" charset="0"/>
              <a:buChar char="•"/>
            </a:pPr>
            <a:r>
              <a:rPr lang="lt-LT" sz="2000" b="1"/>
              <a:t>skatinti jaunimą panaudoti savo kūrybinius gebėjimus ir reikšti savo nuomonę. </a:t>
            </a:r>
            <a:br>
              <a:rPr lang="en-GB" sz="1800">
                <a:latin typeface="+mn-lt"/>
                <a:cs typeface="Arial" panose="020B0604020202020204" pitchFamily="34" charset="0"/>
              </a:rPr>
            </a:br>
            <a:br>
              <a:rPr lang="en-GB" sz="1800">
                <a:latin typeface="+mn-lt"/>
                <a:cs typeface="Arial" panose="020B0604020202020204" pitchFamily="34" charset="0"/>
              </a:rPr>
            </a:br>
            <a:br>
              <a:rPr lang="en-GB" sz="1800">
                <a:latin typeface="+mn-lt"/>
                <a:cs typeface="Arial" panose="020B0604020202020204" pitchFamily="34" charset="0"/>
              </a:rPr>
            </a:br>
            <a:endParaRPr lang="en-GB" sz="180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5" y="5545155"/>
            <a:ext cx="5894372"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317120" y="5545155"/>
            <a:ext cx="6532390" cy="369332"/>
          </a:xfrm>
          <a:prstGeom prst="rect">
            <a:avLst/>
          </a:prstGeom>
          <a:noFill/>
        </p:spPr>
        <p:txBody>
          <a:bodyPr wrap="square">
            <a:spAutoFit/>
          </a:bodyPr>
          <a:lstStyle/>
          <a:p>
            <a:pPr>
              <a:lnSpc>
                <a:spcPct val="90000"/>
              </a:lnSpc>
              <a:spcBef>
                <a:spcPct val="0"/>
              </a:spcBef>
            </a:pPr>
            <a:r>
              <a:rPr lang="en-GB" sz="2000" b="1">
                <a:latin typeface="+mj-lt"/>
                <a:ea typeface="+mj-ea"/>
                <a:cs typeface="+mj-cs"/>
              </a:rPr>
              <a:t>Norite </a:t>
            </a:r>
            <a:r>
              <a:rPr lang="en-GB" sz="2000" b="1" err="1">
                <a:latin typeface="+mj-lt"/>
                <a:ea typeface="+mj-ea"/>
                <a:cs typeface="+mj-cs"/>
              </a:rPr>
              <a:t>sužinoti</a:t>
            </a:r>
            <a:r>
              <a:rPr lang="en-GB" sz="2000" b="1">
                <a:latin typeface="+mj-lt"/>
                <a:ea typeface="+mj-ea"/>
                <a:cs typeface="+mj-cs"/>
              </a:rPr>
              <a:t> </a:t>
            </a:r>
            <a:r>
              <a:rPr lang="en-GB" sz="2000" b="1" err="1">
                <a:latin typeface="+mj-lt"/>
                <a:ea typeface="+mj-ea"/>
                <a:cs typeface="+mj-cs"/>
              </a:rPr>
              <a:t>daugiau</a:t>
            </a:r>
            <a:r>
              <a:rPr lang="en-GB" sz="2000" b="1">
                <a:latin typeface="+mj-lt"/>
                <a:ea typeface="+mj-ea"/>
                <a:cs typeface="+mj-cs"/>
              </a:rPr>
              <a:t>, </a:t>
            </a:r>
            <a:r>
              <a:rPr lang="en-GB" sz="2000" b="1" err="1">
                <a:latin typeface="+mj-lt"/>
                <a:ea typeface="+mj-ea"/>
                <a:cs typeface="+mj-cs"/>
              </a:rPr>
              <a:t>kaip</a:t>
            </a:r>
            <a:r>
              <a:rPr lang="en-GB" sz="2000" b="1">
                <a:latin typeface="+mj-lt"/>
                <a:ea typeface="+mj-ea"/>
                <a:cs typeface="+mj-cs"/>
              </a:rPr>
              <a:t> tai </a:t>
            </a:r>
            <a:r>
              <a:rPr lang="en-GB" sz="2000" b="1" err="1">
                <a:latin typeface="+mj-lt"/>
                <a:ea typeface="+mj-ea"/>
                <a:cs typeface="+mj-cs"/>
              </a:rPr>
              <a:t>padaryti</a:t>
            </a:r>
            <a:r>
              <a:rPr lang="en-GB" sz="2000" b="1">
                <a:latin typeface="+mj-lt"/>
                <a:ea typeface="+mj-ea"/>
                <a:cs typeface="+mj-cs"/>
              </a:rPr>
              <a:t>? </a:t>
            </a:r>
            <a:r>
              <a:rPr lang="en-GB" sz="2000" b="1" err="1">
                <a:latin typeface="+mj-lt"/>
                <a:ea typeface="+mj-ea"/>
                <a:cs typeface="+mj-cs"/>
              </a:rPr>
              <a:t>Skaitykite</a:t>
            </a:r>
            <a:r>
              <a:rPr lang="en-GB" sz="2000" b="1">
                <a:latin typeface="+mj-lt"/>
                <a:ea typeface="+mj-ea"/>
                <a:cs typeface="+mj-cs"/>
              </a:rPr>
              <a:t> </a:t>
            </a:r>
            <a:r>
              <a:rPr lang="en-GB" sz="2000" b="1" err="1">
                <a:latin typeface="+mj-lt"/>
                <a:ea typeface="+mj-ea"/>
                <a:cs typeface="+mj-cs"/>
              </a:rPr>
              <a:t>toliau</a:t>
            </a:r>
            <a:r>
              <a:rPr lang="en-GB" sz="2000" b="1">
                <a:latin typeface="+mj-lt"/>
                <a:ea typeface="+mj-ea"/>
                <a:cs typeface="+mj-cs"/>
              </a:rPr>
              <a:t>. </a:t>
            </a:r>
            <a:endParaRPr lang="fr-FR" sz="2000" b="1">
              <a:latin typeface="+mj-lt"/>
              <a:ea typeface="+mj-ea"/>
              <a:cs typeface="+mj-cs"/>
            </a:endParaRPr>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500" b="1">
                <a:solidFill>
                  <a:srgbClr val="FFFFFF"/>
                </a:solidFill>
                <a:latin typeface="Calibri" panose="020F0502020204030204" pitchFamily="34" charset="0"/>
                <a:cs typeface="Calibri" panose="020F0502020204030204" pitchFamily="34" charset="0"/>
              </a:rPr>
              <a:t>2. Apie ką yra ši kampanija?</a:t>
            </a:r>
            <a:endParaRPr lang="en-GB" sz="3500" b="1">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503909" y="1178100"/>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lt-LT" sz="1800"/>
              <a:t>Išsilavinimas, kad ir kas benutiktų yra Europos civilinės saugos ir humanitarinės pagalbos operacijų generalinio direktorato (DG ECHO) iniciatyva. </a:t>
            </a:r>
          </a:p>
          <a:p>
            <a:endParaRPr lang="lt-LT" sz="1800"/>
          </a:p>
          <a:p>
            <a:pPr marL="285750" indent="-285750">
              <a:buFont typeface="Arial" panose="020B0604020202020204" pitchFamily="34" charset="0"/>
              <a:buChar char="•"/>
            </a:pPr>
            <a:r>
              <a:rPr lang="lt-LT" sz="1800"/>
              <a:t>Išsilavinimas yra pagrindinė vaikų teisė ir būtinas poreikis. Humanitarinės krizės visame pasaulyje gali sutrikdyti vaikų ir jaunimo švietimą. Tai nepriimtina. Labai svarbu suteikti jiems šviesesnę ateitį, išnaudoti visą jų potencialą ir suteikti įgūdžių bei apsaugos, kurių jiems reikia, norint atkurti normalumo ir saugumo jausmą. Jis neturi būti nutrauktas, kad ir kokia rimta būtų krizė. Švietimas yra pokyčių variklis: jis yra galingas ir būtinas. Švietimas visada turi būti įmanomas, kad ir kas būtų. Dėl šios priežasties ES investuoja į švietimą krizinėse situacijose visame pasaulyje. </a:t>
            </a:r>
          </a:p>
          <a:p>
            <a:pPr marL="285750" indent="-285750">
              <a:buFont typeface="Arial" panose="020B0604020202020204" pitchFamily="34" charset="0"/>
              <a:buChar char="•"/>
            </a:pPr>
            <a:endParaRPr lang="lt-LT" sz="1800"/>
          </a:p>
          <a:p>
            <a:pPr marL="285750" indent="-285750">
              <a:buFont typeface="Arial" panose="020B0604020202020204" pitchFamily="34" charset="0"/>
              <a:buChar char="•"/>
            </a:pPr>
            <a:r>
              <a:rPr lang="lt-LT" sz="1800"/>
              <a:t>Kampanija siekiama padėti jauniems 16-30 metų studentams geriau suprasti ir apmąstyti teigiamą ES finansuojamų švietimo projektų poveikį jaunimui humanitarinių krizių paveiktose vietovėse, naudojant tiek ilgametražius, tiek trumpametražius dokumentinius filmus, o taip pat ir vaizdo įrašų konkursą „Švietimas judesyje“. </a:t>
            </a:r>
            <a:endParaRPr lang="en-GB" sz="180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6528"/>
            <a:ext cx="1113322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3. Kas </a:t>
            </a:r>
            <a:r>
              <a:rPr lang="en-GB" sz="3500" b="1" err="1">
                <a:solidFill>
                  <a:srgbClr val="FFFFFF"/>
                </a:solidFill>
                <a:latin typeface="Calibri" panose="020F0502020204030204" pitchFamily="34" charset="0"/>
                <a:cs typeface="Calibri" panose="020F0502020204030204" pitchFamily="34" charset="0"/>
              </a:rPr>
              <a:t>vykdo</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šią</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kampaniją</a:t>
            </a:r>
            <a:r>
              <a:rPr lang="en-GB" sz="3500" b="1">
                <a:solidFill>
                  <a:srgbClr val="FFFFFF"/>
                </a:solidFill>
                <a:latin typeface="Calibri" panose="020F0502020204030204" pitchFamily="34" charset="0"/>
                <a:cs typeface="Calibri" panose="020F0502020204030204" pitchFamily="34" charset="0"/>
              </a:rPr>
              <a:t>?</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lt-LT" sz="2000" b="1"/>
              <a:t>DG ECHO </a:t>
            </a:r>
            <a:r>
              <a:rPr lang="lt-LT" sz="2000"/>
              <a:t>yra vienas iš daugelio Europos Komisijos specializuotų padalinių.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Nelaimės ar humanitarinės padėties atveju DG ECHO teikia pagalbą nukentėjusioms šalims ir gyventojams.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Pagalba žmonėms, kuriems jos reikia, teikiama nuo 1992 m. ES, kurios metinis biudžetas viršija 1 mlrd. EUR, yra viena didžiausių humanitarinės pagalbos teikėjų pasaulyje.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DG ECHO pradėjo kampaniją #EducationNoMatterWhat 2022-2023 m., siekiant informuoti apie tai, ką ES daro, siekdama užtikrinti, kad švietimas tęstųsi humanitarinės krizės sąlygomis. </a:t>
            </a:r>
            <a:endParaRPr lang="en-GB" sz="200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267744"/>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lt-LT" sz="1800"/>
              <a:t>Lankyti mokyklą yra pagrindinė teisė, tačiau kai kuriems pažeidžiamiems vaikams krizių ir humanitarinių krizių metu išsilavinimas tampa iššūkiu. </a:t>
            </a:r>
          </a:p>
          <a:p>
            <a:pPr marL="285750" indent="-285750">
              <a:buFont typeface="Arial" panose="020B0604020202020204" pitchFamily="34" charset="0"/>
              <a:buChar char="•"/>
            </a:pPr>
            <a:endParaRPr lang="lt-LT" sz="1800"/>
          </a:p>
          <a:p>
            <a:pPr marL="285750" indent="-285750">
              <a:buFont typeface="Arial" panose="020B0604020202020204" pitchFamily="34" charset="0"/>
              <a:buChar char="•"/>
            </a:pPr>
            <a:r>
              <a:rPr lang="lt-LT" sz="1800"/>
              <a:t>ES padeda vaikams, patekusiems į krizes, grįžti į mokslą ir toliau mokytis įvairiais formaliojo ir neformaliojo švietimo būdais. Vykdydama švietimo politiką ekstremaliųjų situacijų ir užsitęsusių krizių atvejais, ES siekia kuo labiau sumažinti krizių poveikį vaikų mokymuisi. </a:t>
            </a:r>
          </a:p>
          <a:p>
            <a:pPr marL="285750" indent="-285750">
              <a:buFont typeface="Arial" panose="020B0604020202020204" pitchFamily="34" charset="0"/>
              <a:buChar char="•"/>
            </a:pPr>
            <a:endParaRPr lang="lt-LT" sz="1800"/>
          </a:p>
          <a:p>
            <a:pPr marL="285750" indent="-285750">
              <a:buFont typeface="Arial" panose="020B0604020202020204" pitchFamily="34" charset="0"/>
              <a:buChar char="•"/>
            </a:pPr>
            <a:r>
              <a:rPr lang="lt-LT" sz="1800"/>
              <a:t>ES remia mokytojus mokymo, instruktavimo ir apsaugos veiksmais. ES taip pat vis daugiau dėmesio skiria švietimo apsaugai nuo atakų ir Saugių mokyklų deklaracijai, kuri užtikrina saugias mokymosi erdves ir, kur reikia, sąsajas su specializuotomis vaikų apsaugos tarnybomis, paskelbimui. </a:t>
            </a:r>
          </a:p>
          <a:p>
            <a:pPr marL="285750" indent="-285750">
              <a:buFont typeface="Arial" panose="020B0604020202020204" pitchFamily="34" charset="0"/>
              <a:buChar char="•"/>
            </a:pPr>
            <a:endParaRPr lang="lt-LT" sz="1800"/>
          </a:p>
          <a:p>
            <a:pPr marL="285750" indent="-285750">
              <a:buFont typeface="Arial" panose="020B0604020202020204" pitchFamily="34" charset="0"/>
              <a:buChar char="•"/>
            </a:pPr>
            <a:r>
              <a:rPr lang="lt-LT" sz="1800"/>
              <a:t>Išsilavinę vaikai tampa savarankiškesni ir turi stipresnį balsą juos liečiančiais klausimais. Švietimas taip pat yra viena geriausių priemonių investuoti į taiką, stabilumą ir ekonomikos augimą. </a:t>
            </a:r>
          </a:p>
          <a:p>
            <a:pPr marL="285750" indent="-285750">
              <a:buFont typeface="Arial" panose="020B0604020202020204" pitchFamily="34" charset="0"/>
              <a:buChar char="•"/>
            </a:pPr>
            <a:endParaRPr lang="lt-LT" sz="1800"/>
          </a:p>
          <a:p>
            <a:pPr marL="285750" indent="-285750">
              <a:buFont typeface="Arial" panose="020B0604020202020204" pitchFamily="34" charset="0"/>
              <a:buChar char="•"/>
            </a:pPr>
            <a:r>
              <a:rPr lang="lt-LT" sz="1800"/>
              <a:t>Beveik 12 milijonų vaikų pasinaudojo ES finansuojamais projektais, skirtais švietimui kriziniais atvejais. </a:t>
            </a:r>
            <a:br>
              <a:rPr lang="en-GB" sz="1800"/>
            </a:br>
            <a:endParaRPr lang="en-GB" sz="18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500" b="1">
                <a:solidFill>
                  <a:srgbClr val="FFFFFF"/>
                </a:solidFill>
                <a:latin typeface="Calibri" panose="020F0502020204030204" pitchFamily="34" charset="0"/>
                <a:cs typeface="Calibri" panose="020F0502020204030204" pitchFamily="34" charset="0"/>
              </a:rPr>
              <a:t>4. Kaip ES remia švietimą humanitarinės pagalbos srityje?</a:t>
            </a:r>
            <a:endParaRPr lang="en-GB" sz="3500" b="1">
              <a:solidFill>
                <a:srgbClr val="FFFFFF"/>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lt-LT" sz="2000" b="1"/>
              <a:t>Kartu</a:t>
            </a:r>
            <a:r>
              <a:rPr lang="lt-LT" sz="2000"/>
              <a:t> su savo studentais atraskite </a:t>
            </a:r>
            <a:r>
              <a:rPr lang="lt-LT" sz="2000" b="1"/>
              <a:t>Marie, Hanan ir Sonia </a:t>
            </a:r>
            <a:r>
              <a:rPr lang="lt-LT" sz="2000"/>
              <a:t>istorijas: trys jaunos merginos iš Burkina Faso, Ukrainos ir Sirijos, kurios pretenduoja į savo teisę į švietimą, kad ir kas benutiktų (galima atsisiųsti iš įrankių rinkinio).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b="1"/>
              <a:t>Padėkite savo studentams apmąstyti</a:t>
            </a:r>
            <a:r>
              <a:rPr lang="lt-LT" sz="2000"/>
              <a:t>, ką jiems tai reiškia, ir paskatinkite juos dalyvauti vaizdo įrašų konkurse „Švietimas judesyje“ (2023 m. sausio 24 d. – vasario 12 d.).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b="1"/>
              <a:t>Suorganizuokite dokumentinio filmo apie #EducationNoMatterWhat </a:t>
            </a:r>
            <a:r>
              <a:rPr lang="lt-LT" sz="2000"/>
              <a:t>Ukrainoje peržiūrą savo mokymo įstaigoje ir aptarkite jį su studentais (2023 m. balandžio mėn. vidurys – 2023 m. gruodis). </a:t>
            </a:r>
            <a:endParaRPr lang="en-GB" sz="20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500" b="1">
                <a:solidFill>
                  <a:srgbClr val="FFFFFF"/>
                </a:solidFill>
                <a:latin typeface="Calibri" panose="020F0502020204030204" pitchFamily="34" charset="0"/>
                <a:cs typeface="Calibri" panose="020F0502020204030204" pitchFamily="34" charset="0"/>
              </a:rPr>
              <a:t>5. Kaip dėstytojai gali dalyvauti kampanijoje</a:t>
            </a:r>
            <a:endParaRPr lang="en-GB" sz="3500" b="1">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000"/>
              <a:t>18-24 metų studentai, bendradarbiaudami su VICE World News, gali dalyvauti video kūrimo konkurse „Švietimas judesyje“. </a:t>
            </a:r>
          </a:p>
          <a:p>
            <a:endParaRPr lang="lt-LT" sz="2000"/>
          </a:p>
          <a:p>
            <a:r>
              <a:rPr lang="lt-LT" sz="2000"/>
              <a:t>Studentai gali panaudoti savo kūrybinius gebėjimus, kad pateiktų trumpą vaizdo įrašą (maks. 60 sekundžių): </a:t>
            </a:r>
          </a:p>
          <a:p>
            <a:endParaRPr lang="lt-LT" sz="2000"/>
          </a:p>
          <a:p>
            <a:pPr marL="342900" indent="-342900">
              <a:buFont typeface="Arial" panose="020B0604020202020204" pitchFamily="34" charset="0"/>
              <a:buChar char="•"/>
            </a:pPr>
            <a:r>
              <a:rPr lang="lt-LT" sz="2000"/>
              <a:t>paaiškinti savo asmeninį požiūrį į išsilavinimą, kad ir kas benutiktų, humanitariniame kontekste;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filmo plano išdėstymas – apie ką bus dokumentinis filmas?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įtikinti komisiją, kodėl reikia papasakoti šią nuostabią istoriją </a:t>
            </a:r>
            <a:endParaRPr lang="en-GB" sz="20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500" b="1">
                <a:solidFill>
                  <a:srgbClr val="FFFFFF"/>
                </a:solidFill>
                <a:latin typeface="Calibri" panose="020F0502020204030204" pitchFamily="34" charset="0"/>
                <a:cs typeface="Calibri" panose="020F0502020204030204" pitchFamily="34" charset="0"/>
              </a:rPr>
              <a:t>6. Kaip studentai gali dalyvauti kampanijoje?</a:t>
            </a:r>
            <a:endParaRPr lang="en-GB" sz="3500" b="1">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403723" y="5525375"/>
            <a:ext cx="6142947" cy="742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3" y="1675248"/>
            <a:ext cx="7579729" cy="43955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2000" b="1"/>
              <a:t>Vaizdo įrašų konkursui „Švietimas judesyje“: </a:t>
            </a:r>
          </a:p>
          <a:p>
            <a:endParaRPr lang="lt-LT" sz="2000" b="1"/>
          </a:p>
          <a:p>
            <a:pPr marL="342900" indent="-342900">
              <a:buFont typeface="Arial" panose="020B0604020202020204" pitchFamily="34" charset="0"/>
              <a:buChar char="•"/>
            </a:pPr>
            <a:r>
              <a:rPr lang="lt-LT" sz="2000"/>
              <a:t>profesionali komisija atrinks 10 geriausių pasiūlymų ir pakvies juos rašyti trumpą apžvalgą;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vertinimo komisija, sudaryta iš žiniasklaidos, kūrybinių, žurnalistikos ir kino industrijų profesionalų, peržiūrės ir išrinks nugalėtoją; </a:t>
            </a:r>
          </a:p>
          <a:p>
            <a:pPr marL="342900" indent="-342900">
              <a:buFont typeface="Arial" panose="020B0604020202020204" pitchFamily="34" charset="0"/>
              <a:buChar char="•"/>
            </a:pPr>
            <a:endParaRPr lang="lt-LT" sz="2000"/>
          </a:p>
          <a:p>
            <a:pPr marL="342900" indent="-342900">
              <a:buFont typeface="Arial" panose="020B0604020202020204" pitchFamily="34" charset="0"/>
              <a:buChar char="•"/>
            </a:pPr>
            <a:r>
              <a:rPr lang="lt-LT" sz="2000"/>
              <a:t>vienas laimėjęs dalyvis turės galimybę dirbti su VICE, kuriant 5-10 minučių dokumentinį filmą apie #EducationNoMatterWhat, paremta paties nugalėtojo originalia idėja. </a:t>
            </a:r>
            <a:endParaRPr lang="en-GB" sz="2000"/>
          </a:p>
          <a:p>
            <a:br>
              <a:rPr lang="en-GB" sz="2000"/>
            </a:br>
            <a:endParaRPr lang="en-GB" sz="2000"/>
          </a:p>
          <a:p>
            <a:endParaRPr lang="en-GB" sz="2000"/>
          </a:p>
          <a:p>
            <a:r>
              <a:rPr lang="lt-LT" sz="2000"/>
              <a:t>Norėdami sužinoti visas taisykles ir sąlygas, apsilankykite </a:t>
            </a:r>
            <a:r>
              <a:rPr lang="en-GB" sz="2000">
                <a:ea typeface="+mj-lt"/>
                <a:cs typeface="+mj-lt"/>
                <a:hlinkClick r:id="rId2"/>
              </a:rPr>
              <a:t>http://eueducationinmotion.vice.com/</a:t>
            </a:r>
            <a:r>
              <a:rPr lang="en-GB" sz="2000">
                <a:ea typeface="+mj-lt"/>
                <a:cs typeface="+mj-lt"/>
              </a:rPr>
              <a:t> </a:t>
            </a:r>
            <a:endParaRPr lang="en-GB" sz="200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500" b="1">
                <a:solidFill>
                  <a:srgbClr val="FFFFFF"/>
                </a:solidFill>
                <a:latin typeface="Calibri" panose="020F0502020204030204" pitchFamily="34" charset="0"/>
                <a:cs typeface="Calibri" panose="020F0502020204030204" pitchFamily="34" charset="0"/>
              </a:rPr>
              <a:t>6. Kaip studentai gali dalyvauti kampanijoje? </a:t>
            </a:r>
            <a:endParaRPr lang="en-GB" sz="3500" b="1">
              <a:solidFill>
                <a:srgbClr val="FFFFFF"/>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3"/>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Create a new document." ma:contentTypeScope="" ma:versionID="d022ee091f7aeea9fadd2f96b31eecb0">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0dc828b547f4b50cf0af32902033cd1"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BF25-A526-4268-B1C6-51BF4EA1221E}">
  <ds:schemaRefs>
    <ds:schemaRef ds:uri="http://schemas.microsoft.com/sharepoint/v3/contenttype/forms"/>
  </ds:schemaRefs>
</ds:datastoreItem>
</file>

<file path=customXml/itemProps2.xml><?xml version="1.0" encoding="utf-8"?>
<ds:datastoreItem xmlns:ds="http://schemas.openxmlformats.org/officeDocument/2006/customXml" ds:itemID="{56F5D640-135D-43A5-83FD-74EC80EDCCAE}">
  <ds:schemaRefs>
    <ds:schemaRef ds:uri="530f4067-7b78-49bd-a14a-92bd03077615"/>
    <ds:schemaRef ds:uri="647099fc-9972-4a79-909d-1948d6d479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90AF21-1D78-4A78-BEBA-AB2E3C5725C7}">
  <ds:schemaRefs>
    <ds:schemaRef ds:uri="530f4067-7b78-49bd-a14a-92bd03077615"/>
    <ds:schemaRef ds:uri="647099fc-9972-4a79-909d-1948d6d479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revision>1</cp:revision>
  <dcterms:created xsi:type="dcterms:W3CDTF">2022-12-21T17:12:52Z</dcterms:created>
  <dcterms:modified xsi:type="dcterms:W3CDTF">2023-01-18T16:34:12Z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